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76"/>
  </p:notesMasterIdLst>
  <p:handoutMasterIdLst>
    <p:handoutMasterId r:id="rId77"/>
  </p:handoutMasterIdLst>
  <p:sldIdLst>
    <p:sldId id="260" r:id="rId5"/>
    <p:sldId id="257" r:id="rId6"/>
    <p:sldId id="268" r:id="rId7"/>
    <p:sldId id="348" r:id="rId8"/>
    <p:sldId id="273" r:id="rId9"/>
    <p:sldId id="281" r:id="rId10"/>
    <p:sldId id="332" r:id="rId11"/>
    <p:sldId id="282" r:id="rId12"/>
    <p:sldId id="301" r:id="rId13"/>
    <p:sldId id="275" r:id="rId14"/>
    <p:sldId id="277" r:id="rId15"/>
    <p:sldId id="278" r:id="rId16"/>
    <p:sldId id="279" r:id="rId17"/>
    <p:sldId id="274" r:id="rId18"/>
    <p:sldId id="280" r:id="rId19"/>
    <p:sldId id="311" r:id="rId20"/>
    <p:sldId id="313" r:id="rId21"/>
    <p:sldId id="314" r:id="rId22"/>
    <p:sldId id="315" r:id="rId23"/>
    <p:sldId id="316" r:id="rId24"/>
    <p:sldId id="312" r:id="rId25"/>
    <p:sldId id="258" r:id="rId26"/>
    <p:sldId id="283" r:id="rId27"/>
    <p:sldId id="344" r:id="rId28"/>
    <p:sldId id="322" r:id="rId29"/>
    <p:sldId id="284" r:id="rId30"/>
    <p:sldId id="317" r:id="rId31"/>
    <p:sldId id="323" r:id="rId32"/>
    <p:sldId id="320" r:id="rId33"/>
    <p:sldId id="321" r:id="rId34"/>
    <p:sldId id="319" r:id="rId35"/>
    <p:sldId id="318" r:id="rId36"/>
    <p:sldId id="285" r:id="rId37"/>
    <p:sldId id="287" r:id="rId38"/>
    <p:sldId id="296" r:id="rId39"/>
    <p:sldId id="288" r:id="rId40"/>
    <p:sldId id="289" r:id="rId41"/>
    <p:sldId id="290" r:id="rId42"/>
    <p:sldId id="291" r:id="rId43"/>
    <p:sldId id="292" r:id="rId44"/>
    <p:sldId id="271" r:id="rId45"/>
    <p:sldId id="293" r:id="rId46"/>
    <p:sldId id="297" r:id="rId47"/>
    <p:sldId id="286" r:id="rId48"/>
    <p:sldId id="329" r:id="rId49"/>
    <p:sldId id="340" r:id="rId50"/>
    <p:sldId id="307" r:id="rId51"/>
    <p:sldId id="325" r:id="rId52"/>
    <p:sldId id="326" r:id="rId53"/>
    <p:sldId id="327" r:id="rId54"/>
    <p:sldId id="328" r:id="rId55"/>
    <p:sldId id="310" r:id="rId56"/>
    <p:sldId id="302" r:id="rId57"/>
    <p:sldId id="308" r:id="rId58"/>
    <p:sldId id="303" r:id="rId59"/>
    <p:sldId id="305" r:id="rId60"/>
    <p:sldId id="304" r:id="rId61"/>
    <p:sldId id="341" r:id="rId62"/>
    <p:sldId id="270" r:id="rId63"/>
    <p:sldId id="330" r:id="rId64"/>
    <p:sldId id="331" r:id="rId65"/>
    <p:sldId id="333" r:id="rId66"/>
    <p:sldId id="334" r:id="rId67"/>
    <p:sldId id="335" r:id="rId68"/>
    <p:sldId id="336" r:id="rId69"/>
    <p:sldId id="337" r:id="rId70"/>
    <p:sldId id="346" r:id="rId71"/>
    <p:sldId id="343" r:id="rId72"/>
    <p:sldId id="351" r:id="rId73"/>
    <p:sldId id="339" r:id="rId74"/>
    <p:sldId id="272" r:id="rId7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DA7B412-BC8E-4C0E-BA37-AC545BFD9D5A}">
          <p14:sldIdLst>
            <p14:sldId id="260"/>
            <p14:sldId id="257"/>
            <p14:sldId id="268"/>
            <p14:sldId id="348"/>
            <p14:sldId id="273"/>
          </p14:sldIdLst>
        </p14:section>
        <p14:section name="Pre-work" id="{D284F746-6736-4200-BD8F-FB2BA672B2D3}">
          <p14:sldIdLst>
            <p14:sldId id="281"/>
            <p14:sldId id="332"/>
            <p14:sldId id="282"/>
            <p14:sldId id="301"/>
            <p14:sldId id="275"/>
            <p14:sldId id="277"/>
            <p14:sldId id="278"/>
            <p14:sldId id="279"/>
            <p14:sldId id="274"/>
            <p14:sldId id="280"/>
            <p14:sldId id="311"/>
            <p14:sldId id="313"/>
            <p14:sldId id="314"/>
            <p14:sldId id="315"/>
            <p14:sldId id="316"/>
            <p14:sldId id="312"/>
          </p14:sldIdLst>
        </p14:section>
        <p14:section name="Template Tools" id="{B26B8123-F93F-4EED-89B4-7AF2029FF3FF}">
          <p14:sldIdLst>
            <p14:sldId id="258"/>
            <p14:sldId id="283"/>
            <p14:sldId id="344"/>
            <p14:sldId id="322"/>
            <p14:sldId id="284"/>
            <p14:sldId id="317"/>
            <p14:sldId id="323"/>
            <p14:sldId id="320"/>
            <p14:sldId id="321"/>
            <p14:sldId id="319"/>
          </p14:sldIdLst>
        </p14:section>
        <p14:section name="Creating a Template" id="{9B4EAFEC-44AA-4F64-B5E6-647EFBD87711}">
          <p14:sldIdLst>
            <p14:sldId id="318"/>
            <p14:sldId id="285"/>
            <p14:sldId id="287"/>
            <p14:sldId id="296"/>
            <p14:sldId id="288"/>
            <p14:sldId id="289"/>
            <p14:sldId id="290"/>
            <p14:sldId id="291"/>
            <p14:sldId id="292"/>
            <p14:sldId id="271"/>
            <p14:sldId id="293"/>
            <p14:sldId id="297"/>
            <p14:sldId id="286"/>
          </p14:sldIdLst>
        </p14:section>
        <p14:section name="What is in a template file" id="{DA28DDD0-0730-4150-938F-5BAFA83373B2}">
          <p14:sldIdLst>
            <p14:sldId id="329"/>
            <p14:sldId id="340"/>
            <p14:sldId id="307"/>
            <p14:sldId id="325"/>
            <p14:sldId id="326"/>
            <p14:sldId id="327"/>
            <p14:sldId id="328"/>
          </p14:sldIdLst>
        </p14:section>
        <p14:section name="Demos" id="{5B7F13F4-7761-4DAC-A1F5-886AC8E42031}">
          <p14:sldIdLst>
            <p14:sldId id="310"/>
            <p14:sldId id="302"/>
            <p14:sldId id="308"/>
            <p14:sldId id="303"/>
            <p14:sldId id="305"/>
            <p14:sldId id="304"/>
            <p14:sldId id="341"/>
          </p14:sldIdLst>
        </p14:section>
        <p14:section name="Bulk Deployment" id="{9B1F9B87-E6B4-494A-BD34-555849E4EE0E}">
          <p14:sldIdLst>
            <p14:sldId id="270"/>
            <p14:sldId id="330"/>
            <p14:sldId id="331"/>
            <p14:sldId id="333"/>
            <p14:sldId id="334"/>
            <p14:sldId id="335"/>
            <p14:sldId id="336"/>
            <p14:sldId id="337"/>
            <p14:sldId id="346"/>
          </p14:sldIdLst>
        </p14:section>
        <p14:section name="Whats Next" id="{EB4A2438-9B57-40B3-B137-1DA8D5F7750F}">
          <p14:sldIdLst>
            <p14:sldId id="343"/>
            <p14:sldId id="351"/>
            <p14:sldId id="339"/>
          </p14:sldIdLst>
        </p14:section>
        <p14:section name="Grave yard" id="{B27FEA0A-1F13-4A65-AA0E-EB542791E2B7}">
          <p14:sldIdLst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6B9"/>
    <a:srgbClr val="289CDC"/>
    <a:srgbClr val="208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6215" autoAdjust="0"/>
  </p:normalViewPr>
  <p:slideViewPr>
    <p:cSldViewPr snapToGrid="0" snapToObjects="1">
      <p:cViewPr varScale="1">
        <p:scale>
          <a:sx n="102" d="100"/>
          <a:sy n="102" d="100"/>
        </p:scale>
        <p:origin x="701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BC5A8-6666-0B48-98F7-F76CFB2CD0E7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2E504-B8B8-744E-A425-F01FDA66EF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18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2C319-95B3-8346-A4FB-61D9E0F348E1}" type="datetimeFigureOut">
              <a:rPr lang="en-US" smtClean="0"/>
              <a:t>4/23/2018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F5315-8608-214E-B46F-0F2E88E37A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18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S 18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0673" y="1597819"/>
            <a:ext cx="3791800" cy="1102519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0673" y="2914650"/>
            <a:ext cx="379180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688507" y="4636974"/>
            <a:ext cx="38664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F886ADDA-D69D-C74C-B3D6-1AAA65D4D886}" type="slidenum">
              <a:rPr lang="en-US" sz="800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505" y="1521617"/>
            <a:ext cx="7422922" cy="805367"/>
          </a:xfrm>
        </p:spPr>
        <p:txBody>
          <a:bodyPr anchor="t">
            <a:noAutofit/>
          </a:bodyPr>
          <a:lstStyle>
            <a:lvl1pPr algn="l">
              <a:defRPr sz="3600" b="1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505" y="2326984"/>
            <a:ext cx="4755511" cy="906845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88507" y="4636974"/>
            <a:ext cx="38664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F886ADDA-D69D-C74C-B3D6-1AAA65D4D886}" type="slidenum">
              <a:rPr lang="en-US" sz="800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04256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688507" y="4636974"/>
            <a:ext cx="38664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F886ADDA-D69D-C74C-B3D6-1AAA65D4D886}" type="slidenum">
              <a:rPr lang="en-US" sz="800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98750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98750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688507" y="4636974"/>
            <a:ext cx="386640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F886ADDA-D69D-C74C-B3D6-1AAA65D4D886}" type="slidenum">
              <a:rPr lang="en-US" sz="800" smtClean="0">
                <a:solidFill>
                  <a:schemeClr val="accent2"/>
                </a:solidFill>
              </a:rPr>
              <a:pPr algn="r"/>
              <a:t>‹#›</a:t>
            </a:fld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  <p:sldLayoutId id="2147493456" r:id="rId2"/>
    <p:sldLayoutId id="2147493458" r:id="rId3"/>
    <p:sldLayoutId id="2147493457" r:id="rId4"/>
    <p:sldLayoutId id="2147493468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88C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8.png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8.pn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</a:t>
            </a:r>
          </a:p>
        </p:txBody>
      </p:sp>
      <p:pic>
        <p:nvPicPr>
          <p:cNvPr id="1026" name="Picture 2" descr="C:\Users\H249851\AppData\Local\Temp\SNAGHTML29cba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57" y="986754"/>
            <a:ext cx="2201862" cy="7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857" y="1976751"/>
            <a:ext cx="2213512" cy="82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857" y="3033031"/>
            <a:ext cx="4542557" cy="63408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477649"/>
              </p:ext>
            </p:extLst>
          </p:nvPr>
        </p:nvGraphicFramePr>
        <p:xfrm>
          <a:off x="4603918" y="739280"/>
          <a:ext cx="1330325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ro1</a:t>
                      </a:r>
                      <a:r>
                        <a:rPr lang="en-US" sz="900" baseline="0" dirty="0"/>
                        <a:t> – ro4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DigitalOUT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314786"/>
              </p:ext>
            </p:extLst>
          </p:nvPr>
        </p:nvGraphicFramePr>
        <p:xfrm>
          <a:off x="4564230" y="1928694"/>
          <a:ext cx="133032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ao1</a:t>
                      </a:r>
                      <a:r>
                        <a:rPr lang="en-US" sz="900" baseline="0" dirty="0"/>
                        <a:t> – ao4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AnalogOUT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VoltsDC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631643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309" y="900038"/>
            <a:ext cx="392549" cy="3925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308" y="2051052"/>
            <a:ext cx="392549" cy="392549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852004"/>
              </p:ext>
            </p:extLst>
          </p:nvPr>
        </p:nvGraphicFramePr>
        <p:xfrm>
          <a:off x="6740702" y="2385894"/>
          <a:ext cx="133032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ui1 – ui8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UniversalIN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Boolean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6062033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Resistive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984650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Thermistor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7079004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71214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VoltsDC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770090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812" y="2520615"/>
            <a:ext cx="392549" cy="392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15" y="926646"/>
            <a:ext cx="1555594" cy="33556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96857" y="3687356"/>
            <a:ext cx="1079629" cy="1671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00" dirty="0"/>
              <a:t>Boolean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15238" y="3888808"/>
            <a:ext cx="652335" cy="1671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00" dirty="0"/>
              <a:t>Resistive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25278" y="3668735"/>
            <a:ext cx="756165" cy="1671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00" dirty="0"/>
              <a:t>Thermistor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52429" y="3900677"/>
            <a:ext cx="756165" cy="1671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00" dirty="0"/>
              <a:t>Binary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08594" y="3697608"/>
            <a:ext cx="1536774" cy="15686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900" dirty="0"/>
              <a:t>VoltsDC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2172" y="367644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Tagging alarms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569"/>
              </p:ext>
            </p:extLst>
          </p:nvPr>
        </p:nvGraphicFramePr>
        <p:xfrm>
          <a:off x="6338714" y="1918665"/>
          <a:ext cx="1330325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IOR16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IOR34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49150"/>
              </p:ext>
            </p:extLst>
          </p:nvPr>
        </p:nvGraphicFramePr>
        <p:xfrm>
          <a:off x="6338714" y="2680566"/>
          <a:ext cx="13303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Implied 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Alarm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105" y="2030013"/>
            <a:ext cx="392549" cy="3925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105" y="2814102"/>
            <a:ext cx="392549" cy="392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5" y="926646"/>
            <a:ext cx="1555594" cy="3355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74" y="2053718"/>
            <a:ext cx="3910434" cy="950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174" y="3180450"/>
            <a:ext cx="4682799" cy="1101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172" y="367644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 Views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06111"/>
              </p:ext>
            </p:extLst>
          </p:nvPr>
        </p:nvGraphicFramePr>
        <p:xfrm>
          <a:off x="6077279" y="1392965"/>
          <a:ext cx="13303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670" y="1504313"/>
            <a:ext cx="392549" cy="392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5" y="926646"/>
            <a:ext cx="1555594" cy="335563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558142"/>
              </p:ext>
            </p:extLst>
          </p:nvPr>
        </p:nvGraphicFramePr>
        <p:xfrm>
          <a:off x="4572000" y="1392965"/>
          <a:ext cx="1330324" cy="1828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30324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Px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io16LEDV1_1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0622144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VoltsUpDown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DigitalONoff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522223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FailSafe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4799854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Diagnostic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371459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IOAlarms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656470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SetVoltOutput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092041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4369"/>
              </p:ext>
            </p:extLst>
          </p:nvPr>
        </p:nvGraphicFramePr>
        <p:xfrm>
          <a:off x="4572000" y="3717065"/>
          <a:ext cx="1330325" cy="457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Px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LEDDashboard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839367"/>
              </p:ext>
            </p:extLst>
          </p:nvPr>
        </p:nvGraphicFramePr>
        <p:xfrm>
          <a:off x="6125745" y="3488465"/>
          <a:ext cx="1330325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Dashboard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36" y="3599813"/>
            <a:ext cx="392549" cy="3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833" y="926646"/>
            <a:ext cx="2152381" cy="3247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Relations back to device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9529"/>
              </p:ext>
            </p:extLst>
          </p:nvPr>
        </p:nvGraphicFramePr>
        <p:xfrm>
          <a:off x="4852572" y="2386889"/>
          <a:ext cx="13303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io16LEDV1_1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2801"/>
              </p:ext>
            </p:extLst>
          </p:nvPr>
        </p:nvGraphicFramePr>
        <p:xfrm>
          <a:off x="3347293" y="2386889"/>
          <a:ext cx="1330324" cy="1828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30324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Px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VoltsUpDown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DigitalONoff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522223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FailSafe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4799854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Diagnostic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371459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IOAlarms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3656470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SetVoltOutput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0920417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LEDDashboard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79897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56" y="968070"/>
            <a:ext cx="2152381" cy="3247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13" y="2491774"/>
            <a:ext cx="352315" cy="352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08" y="428170"/>
            <a:ext cx="4922294" cy="3739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3" y="1921453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428170"/>
            <a:ext cx="6070600" cy="323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3" y="1921453"/>
            <a:ext cx="130059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layout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6575" y="2387084"/>
            <a:ext cx="23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Layout all screens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1" y="957593"/>
            <a:ext cx="4578106" cy="3414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227" y="449938"/>
            <a:ext cx="207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Diagnostic Screen</a:t>
            </a:r>
          </a:p>
        </p:txBody>
      </p:sp>
    </p:spTree>
    <p:extLst>
      <p:ext uri="{BB962C8B-B14F-4D97-AF65-F5344CB8AC3E}">
        <p14:creationId xmlns:p14="http://schemas.microsoft.com/office/powerpoint/2010/main" val="17432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9" y="959578"/>
            <a:ext cx="6276190" cy="339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6575" y="2387084"/>
            <a:ext cx="23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Layout all screens</a:t>
            </a:r>
          </a:p>
        </p:txBody>
      </p:sp>
    </p:spTree>
    <p:extLst>
      <p:ext uri="{BB962C8B-B14F-4D97-AF65-F5344CB8AC3E}">
        <p14:creationId xmlns:p14="http://schemas.microsoft.com/office/powerpoint/2010/main" val="42219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95" y="966829"/>
            <a:ext cx="6114286" cy="337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227" y="449938"/>
            <a:ext cx="207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Failsafe Screen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6575" y="2387084"/>
            <a:ext cx="23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Layout all screens</a:t>
            </a:r>
          </a:p>
        </p:txBody>
      </p:sp>
    </p:spTree>
    <p:extLst>
      <p:ext uri="{BB962C8B-B14F-4D97-AF65-F5344CB8AC3E}">
        <p14:creationId xmlns:p14="http://schemas.microsoft.com/office/powerpoint/2010/main" val="12326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layout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9" y="926608"/>
            <a:ext cx="5315127" cy="3456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6575" y="2387084"/>
            <a:ext cx="2369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Layout all screens</a:t>
            </a:r>
          </a:p>
        </p:txBody>
      </p:sp>
    </p:spTree>
    <p:extLst>
      <p:ext uri="{BB962C8B-B14F-4D97-AF65-F5344CB8AC3E}">
        <p14:creationId xmlns:p14="http://schemas.microsoft.com/office/powerpoint/2010/main" val="17301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Accelerated Engineering using templates and provisioning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Kevin Mamajek</a:t>
            </a:r>
          </a:p>
          <a:p>
            <a:r>
              <a:rPr lang="en-US" dirty="0"/>
              <a:t>Sales Engineer – IoT software</a:t>
            </a:r>
          </a:p>
          <a:p>
            <a:r>
              <a:rPr lang="en-US" dirty="0"/>
              <a:t>TRIDIUM,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Settings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6586" y="2387084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any defaults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2" y="921482"/>
            <a:ext cx="3990476" cy="3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layout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1095" y="2387084"/>
            <a:ext cx="173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923" y="358164"/>
            <a:ext cx="1198858" cy="1198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26" y="875237"/>
            <a:ext cx="3882174" cy="35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Services, Pallet, Sidebar, Right-Click Make, DevTemplate mode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04" y="364509"/>
            <a:ext cx="1412009" cy="14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Tools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41" y="1469049"/>
            <a:ext cx="1247619" cy="25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389" y="1571000"/>
            <a:ext cx="1580952" cy="2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93" y="1469049"/>
            <a:ext cx="2228571" cy="2504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1974"/>
            <a:ext cx="3828571" cy="504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2658" y="1237012"/>
            <a:ext cx="2200000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Palette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803" y="3599937"/>
            <a:ext cx="3789967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Software Manager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83389" y="1171969"/>
            <a:ext cx="5186275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Side Bar Template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58" y="1469049"/>
            <a:ext cx="2200000" cy="15142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Tools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1010978"/>
            <a:ext cx="2181960" cy="3249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28" y="1898581"/>
            <a:ext cx="3105354" cy="1288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94" y="1095886"/>
            <a:ext cx="2771429" cy="2695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1525" y="3804735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Read-only versions</a:t>
            </a:r>
          </a:p>
        </p:txBody>
      </p:sp>
    </p:spTree>
    <p:extLst>
      <p:ext uri="{BB962C8B-B14F-4D97-AF65-F5344CB8AC3E}">
        <p14:creationId xmlns:p14="http://schemas.microsoft.com/office/powerpoint/2010/main" val="41975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Station</a:t>
            </a:r>
          </a:p>
          <a:p>
            <a:pPr lvl="1"/>
            <a:r>
              <a:rPr lang="en-US" dirty="0"/>
              <a:t>The entire station is templated.  </a:t>
            </a:r>
          </a:p>
          <a:p>
            <a:pPr lvl="1"/>
            <a:r>
              <a:rPr lang="en-US" dirty="0"/>
              <a:t>During commissioning of a new station, you can choose the template to apply</a:t>
            </a:r>
          </a:p>
          <a:p>
            <a:r>
              <a:rPr lang="en-US" b="1" dirty="0"/>
              <a:t>Device</a:t>
            </a:r>
          </a:p>
          <a:p>
            <a:pPr lvl="1"/>
            <a:r>
              <a:rPr lang="en-US" dirty="0"/>
              <a:t>A device template, during commissioning of a new device you can apply a template.</a:t>
            </a:r>
          </a:p>
          <a:p>
            <a:r>
              <a:rPr lang="en-US" b="1" dirty="0"/>
              <a:t>Component</a:t>
            </a:r>
          </a:p>
          <a:p>
            <a:pPr lvl="1"/>
            <a:r>
              <a:rPr lang="en-US" dirty="0"/>
              <a:t>Any component, that you can then drag-and-drop to apply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 Template vs Templates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98" y="1540642"/>
            <a:ext cx="2000529" cy="2591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78" y="1540642"/>
            <a:ext cx="1571429" cy="1095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677" y="929693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Right-Click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97" y="1476512"/>
            <a:ext cx="1485714" cy="87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69" y="1473926"/>
            <a:ext cx="1733792" cy="29341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9677" y="1244475"/>
            <a:ext cx="3798749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Station ONLY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1398" y="1208220"/>
            <a:ext cx="3423264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Individual Templates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2331" y="2957667"/>
            <a:ext cx="138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Anything under the config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287" y="2957667"/>
            <a:ext cx="138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Only the Config top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1397" y="92820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Right-Click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 vs Component Templates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538" y="91109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Right-Click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69" y="1473926"/>
            <a:ext cx="1733792" cy="29341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863" y="1244475"/>
            <a:ext cx="4289563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Device Template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1398" y="1208220"/>
            <a:ext cx="3423264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Component Template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4840" y="3026245"/>
            <a:ext cx="1428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Component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907" y="3547763"/>
            <a:ext cx="1417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Device top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1397" y="92820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Right-Click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63" y="1587794"/>
            <a:ext cx="2238095" cy="1723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990" y="1542544"/>
            <a:ext cx="1600000" cy="10380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958" y="1483517"/>
            <a:ext cx="1733792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Applying </a:t>
            </a:r>
            <a:r>
              <a:rPr lang="en-US" dirty="0"/>
              <a:t>station templates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8" y="936463"/>
            <a:ext cx="3783730" cy="34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 template mode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9" y="933655"/>
            <a:ext cx="2009524" cy="327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968" y="2265108"/>
            <a:ext cx="3428571" cy="24761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434149" y="2571751"/>
            <a:ext cx="440178" cy="680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57996" y="3243160"/>
            <a:ext cx="1623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DevTemplate Mode</a:t>
            </a:r>
          </a:p>
        </p:txBody>
      </p:sp>
    </p:spTree>
    <p:extLst>
      <p:ext uri="{BB962C8B-B14F-4D97-AF65-F5344CB8AC3E}">
        <p14:creationId xmlns:p14="http://schemas.microsoft.com/office/powerpoint/2010/main" val="11458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83538"/>
            <a:ext cx="8229600" cy="30425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Define a what a template </a:t>
            </a:r>
          </a:p>
          <a:p>
            <a:r>
              <a:rPr lang="en-US" dirty="0"/>
              <a:t>Prepare for a template </a:t>
            </a:r>
          </a:p>
          <a:p>
            <a:r>
              <a:rPr lang="en-US" dirty="0"/>
              <a:t>Use Workbench template tools</a:t>
            </a:r>
          </a:p>
          <a:p>
            <a:r>
              <a:rPr lang="en-US" dirty="0"/>
              <a:t>Creating a template</a:t>
            </a:r>
          </a:p>
          <a:p>
            <a:r>
              <a:rPr lang="en-US" dirty="0"/>
              <a:t>Look into a template file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Demo: Creating, Deploying, Updating a template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Demo: Create a device template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Demo: Deploying a device template, updating it with sub-templates</a:t>
            </a:r>
          </a:p>
          <a:p>
            <a:r>
              <a:rPr lang="en-US" dirty="0"/>
              <a:t>Bulk deploying templates</a:t>
            </a:r>
          </a:p>
          <a:p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Demo: Bulk deploying with an excel file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991" y="337926"/>
            <a:ext cx="1123591" cy="1123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65272"/>
            <a:ext cx="294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Dependency: Niagara 4.6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093867"/>
            <a:ext cx="290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Hold Questions for the 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418" y="878563"/>
            <a:ext cx="26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5632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 template mode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0" y="1376512"/>
            <a:ext cx="8000000" cy="23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08" y="929895"/>
            <a:ext cx="3438095" cy="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 template service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6" y="1303083"/>
            <a:ext cx="3523809" cy="113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57" y="2676417"/>
            <a:ext cx="8321646" cy="166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637" y="1910902"/>
            <a:ext cx="4927600" cy="246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86" y="855464"/>
            <a:ext cx="1180952" cy="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templates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SetVoltOutput template that will eventually be used as a sub-template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032" y="317171"/>
            <a:ext cx="1607129" cy="16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754" y="3845121"/>
            <a:ext cx="5315902" cy="2320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Px 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6710878" y="3845121"/>
            <a:ext cx="1857143" cy="2320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Internal Points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602650"/>
              </p:ext>
            </p:extLst>
          </p:nvPr>
        </p:nvGraphicFramePr>
        <p:xfrm>
          <a:off x="856122" y="2904987"/>
          <a:ext cx="13303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13" y="3016335"/>
            <a:ext cx="392549" cy="39254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690104"/>
              </p:ext>
            </p:extLst>
          </p:nvPr>
        </p:nvGraphicFramePr>
        <p:xfrm>
          <a:off x="2584588" y="2904987"/>
          <a:ext cx="133032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io16LEDV1_1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229" y="3009872"/>
            <a:ext cx="352315" cy="3523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877" y="1357464"/>
            <a:ext cx="1657143" cy="2428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99" y="1063229"/>
            <a:ext cx="4901012" cy="1623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43" y="1847940"/>
            <a:ext cx="4190476" cy="1447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7595" y="3908313"/>
            <a:ext cx="2432179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Internal Logic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7143" y="3430889"/>
            <a:ext cx="4190476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External Tagged Points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942634"/>
              </p:ext>
            </p:extLst>
          </p:nvPr>
        </p:nvGraphicFramePr>
        <p:xfrm>
          <a:off x="7237294" y="892612"/>
          <a:ext cx="133032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ao1</a:t>
                      </a:r>
                      <a:r>
                        <a:rPr lang="en-US" sz="900" baseline="0" dirty="0"/>
                        <a:t> – ao4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AnalogOUT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VoltsDC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63164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372" y="1014970"/>
            <a:ext cx="392549" cy="39254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042161" y="1014970"/>
            <a:ext cx="17091" cy="3125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14" y="943249"/>
            <a:ext cx="2486827" cy="2965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01" y="1349598"/>
            <a:ext cx="1733792" cy="2934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306" y="3972771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Right-Click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25" y="978945"/>
            <a:ext cx="2019048" cy="33047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249851\AppData\Local\Temp\SNAGHTML12f3ac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" y="0"/>
            <a:ext cx="79057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682" y="1803400"/>
            <a:ext cx="32004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Basic template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– Draft/Ready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Version control for deploying templates</a:t>
            </a:r>
          </a:p>
        </p:txBody>
      </p:sp>
    </p:spTree>
    <p:extLst>
      <p:ext uri="{BB962C8B-B14F-4D97-AF65-F5344CB8AC3E}">
        <p14:creationId xmlns:p14="http://schemas.microsoft.com/office/powerpoint/2010/main" val="39601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H249851\AppData\Local\Temp\SNAGHTML1303c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3926" y="2051050"/>
            <a:ext cx="37655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Components that are included in the template, including the template information (templateConfig)</a:t>
            </a:r>
          </a:p>
        </p:txBody>
      </p:sp>
    </p:spTree>
    <p:extLst>
      <p:ext uri="{BB962C8B-B14F-4D97-AF65-F5344CB8AC3E}">
        <p14:creationId xmlns:p14="http://schemas.microsoft.com/office/powerpoint/2010/main" val="100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H249851\AppData\Local\Temp\SNAGHTML132e1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0863" y="2657654"/>
            <a:ext cx="550198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Configuration TAB allows the template to prompt for these values during the deployment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H249851\AppData\Local\Temp\SNAGHTML13520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491" y="2256888"/>
            <a:ext cx="570173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Relations TAB allows the template to prompt for these values during the deployment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template?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15091"/>
            <a:ext cx="8229600" cy="3042561"/>
          </a:xfrm>
        </p:spPr>
        <p:txBody>
          <a:bodyPr/>
          <a:lstStyle/>
          <a:p>
            <a:r>
              <a:rPr lang="en-US" dirty="0"/>
              <a:t>A deployable package of Niagara objects</a:t>
            </a:r>
          </a:p>
          <a:p>
            <a:r>
              <a:rPr lang="en-US" dirty="0"/>
              <a:t>Components are contained in a file with the extension of .ntpl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/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zip in disguise </a:t>
            </a:r>
          </a:p>
          <a:p>
            <a:r>
              <a:rPr lang="en-US" dirty="0"/>
              <a:t>Can be grouped into modules for easy distribution</a:t>
            </a:r>
          </a:p>
          <a:p>
            <a:r>
              <a:rPr lang="en-US" dirty="0" smtClean="0"/>
              <a:t>Deployed </a:t>
            </a:r>
            <a:r>
              <a:rPr lang="en-US" dirty="0"/>
              <a:t>configurations extend the installation process used for a single component, at deployment you make the finishing touches.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00" y="3446886"/>
            <a:ext cx="1123591" cy="1123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86" y="3446886"/>
            <a:ext cx="1300593" cy="1300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86" y="3620536"/>
            <a:ext cx="588978" cy="5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249851\AppData\Local\Temp\SNAGHTML13d7f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4808" y="2395583"/>
            <a:ext cx="568325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This tab allows for you to create hints and searches to help the user connect internal points within the template to external points at deployment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4200" y="3733800"/>
            <a:ext cx="2058112" cy="596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We will look at this in more detail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25018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Template IO Tab (IO Tags)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0"/>
            <a:ext cx="3892609" cy="3042561"/>
          </a:xfrm>
        </p:spPr>
        <p:txBody>
          <a:bodyPr/>
          <a:lstStyle/>
          <a:p>
            <a:r>
              <a:rPr lang="en-US" dirty="0"/>
              <a:t>Link any IO points that reference any External points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userTip</a:t>
            </a:r>
          </a:p>
          <a:p>
            <a:pPr lvl="2"/>
            <a:r>
              <a:rPr lang="en-US" dirty="0"/>
              <a:t>“Select the in slot 14 of the analog out 1 (ao1) point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targetSlotHint</a:t>
            </a:r>
          </a:p>
          <a:p>
            <a:pPr lvl="2"/>
            <a:r>
              <a:rPr lang="en-US" dirty="0"/>
              <a:t>in14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bindHints</a:t>
            </a:r>
          </a:p>
          <a:p>
            <a:pPr lvl="2"/>
            <a:r>
              <a:rPr lang="en-US" b="1" dirty="0"/>
              <a:t>io:IOR16 </a:t>
            </a:r>
            <a:r>
              <a:rPr lang="en-US" dirty="0"/>
              <a:t>and </a:t>
            </a:r>
            <a:r>
              <a:rPr lang="en-US" b="1" dirty="0"/>
              <a:t>io:AnalogOUT </a:t>
            </a:r>
            <a:r>
              <a:rPr lang="en-US" dirty="0"/>
              <a:t>and </a:t>
            </a:r>
            <a:r>
              <a:rPr lang="en-US" b="1" dirty="0"/>
              <a:t>n:name='ao1'</a:t>
            </a:r>
          </a:p>
          <a:p>
            <a:r>
              <a:rPr lang="en-US" dirty="0">
                <a:solidFill>
                  <a:schemeClr val="accent2"/>
                </a:solidFill>
              </a:rPr>
              <a:t>Tags CAN HELP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935" y="57872"/>
            <a:ext cx="1300593" cy="1300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172" y="4013637"/>
            <a:ext cx="364039" cy="364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633" y="1402016"/>
            <a:ext cx="4409524" cy="3000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762729"/>
              </p:ext>
            </p:extLst>
          </p:nvPr>
        </p:nvGraphicFramePr>
        <p:xfrm>
          <a:off x="6590113" y="3091598"/>
          <a:ext cx="1330325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xmlns="" val="2311254740"/>
                    </a:ext>
                  </a:extLst>
                </a:gridCol>
              </a:tblGrid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Tags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613851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5237618"/>
                  </a:ext>
                </a:extLst>
              </a:tr>
              <a:tr h="188827">
                <a:tc>
                  <a:txBody>
                    <a:bodyPr/>
                    <a:lstStyle/>
                    <a:p>
                      <a:r>
                        <a:rPr lang="en-US" sz="900" dirty="0"/>
                        <a:t>AnalogOUT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084710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1" y="3213956"/>
            <a:ext cx="392549" cy="392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633" y="847416"/>
            <a:ext cx="2501959" cy="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06853" cy="4134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0626" y="3694331"/>
            <a:ext cx="41656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 graphics tab includes all the PX pages within the template</a:t>
            </a:r>
          </a:p>
        </p:txBody>
      </p:sp>
    </p:spTree>
    <p:extLst>
      <p:ext uri="{BB962C8B-B14F-4D97-AF65-F5344CB8AC3E}">
        <p14:creationId xmlns:p14="http://schemas.microsoft.com/office/powerpoint/2010/main" val="3124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Template (Draft / Ready)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38162"/>
            <a:ext cx="7428571" cy="343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377" y="1875736"/>
            <a:ext cx="1200502" cy="12005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54" y="1063229"/>
            <a:ext cx="2437521" cy="812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69" y="1977015"/>
            <a:ext cx="1183647" cy="156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07" y="2022537"/>
            <a:ext cx="1299860" cy="1520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691" y="2123676"/>
            <a:ext cx="2594109" cy="8961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3269" y="3728241"/>
            <a:ext cx="2708498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Components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2691" y="3728240"/>
            <a:ext cx="2708498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External I/O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2691" y="4080270"/>
            <a:ext cx="2708498" cy="232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 Deployment Assignment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703" y="113845"/>
            <a:ext cx="520759" cy="5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dive: Template files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when you really need to know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30" y="450553"/>
            <a:ext cx="1668615" cy="16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List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4" y="1564088"/>
            <a:ext cx="3615035" cy="2015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390" y="1686955"/>
            <a:ext cx="4942857" cy="1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 file contents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723" y="2547689"/>
            <a:ext cx="1200502" cy="120050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72" y="2652921"/>
            <a:ext cx="3495238" cy="115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23972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Users &gt; Me &gt; Niagara4.6 &gt; templates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72" y="1663100"/>
            <a:ext cx="4942857" cy="428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38" y="77701"/>
            <a:ext cx="707802" cy="7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 file contents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55363"/>
            <a:ext cx="6876190" cy="2923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9296"/>
            <a:ext cx="4219048" cy="2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38" y="77701"/>
            <a:ext cx="707802" cy="7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 file contents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2629"/>
            <a:ext cx="7180952" cy="2438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9296"/>
            <a:ext cx="4219048" cy="2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38" y="77701"/>
            <a:ext cx="707802" cy="7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Setup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Plan ahead / Pre-work</a:t>
            </a:r>
          </a:p>
          <a:p>
            <a:pPr>
              <a:buFont typeface="+mj-lt"/>
              <a:buAutoNum type="arabicPeriod"/>
            </a:pPr>
            <a:r>
              <a:rPr lang="en-US" dirty="0"/>
              <a:t>Utilize the Tag Dictionary</a:t>
            </a:r>
          </a:p>
          <a:p>
            <a:pPr>
              <a:buFont typeface="+mj-lt"/>
              <a:buAutoNum type="arabicPeriod"/>
            </a:pPr>
            <a:r>
              <a:rPr lang="en-US" dirty="0"/>
              <a:t>Layout the points and tag them</a:t>
            </a:r>
          </a:p>
          <a:p>
            <a:pPr>
              <a:buFont typeface="+mj-lt"/>
              <a:buAutoNum type="arabicPeriod"/>
            </a:pPr>
            <a:r>
              <a:rPr lang="en-US" dirty="0"/>
              <a:t>Build and test all screens together</a:t>
            </a:r>
          </a:p>
          <a:p>
            <a:pPr>
              <a:buFont typeface="+mj-lt"/>
              <a:buAutoNum type="arabicPeriod"/>
            </a:pPr>
            <a:r>
              <a:rPr lang="en-US" dirty="0"/>
              <a:t>Build Master templates first</a:t>
            </a:r>
          </a:p>
          <a:p>
            <a:pPr lvl="1"/>
            <a:r>
              <a:rPr lang="en-US" dirty="0"/>
              <a:t>Then remove items you may want to be subs</a:t>
            </a:r>
          </a:p>
          <a:p>
            <a:pPr>
              <a:buFont typeface="+mj-lt"/>
              <a:buAutoNum type="arabicPeriod"/>
            </a:pPr>
            <a:r>
              <a:rPr lang="en-US" dirty="0"/>
              <a:t>Test, Test, Test, and Deploy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320800"/>
            <a:ext cx="2152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 file contents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6070"/>
            <a:ext cx="7419048" cy="980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9296"/>
            <a:ext cx="4219048" cy="2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38" y="77701"/>
            <a:ext cx="707802" cy="7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SetVoltOutput Template file contents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9296"/>
            <a:ext cx="4219048" cy="2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5363"/>
            <a:ext cx="7019048" cy="23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38" y="77701"/>
            <a:ext cx="707802" cy="7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16" y="354821"/>
            <a:ext cx="1703734" cy="170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52252"/>
            <a:ext cx="215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Creating The SetVoltOutput Template</a:t>
            </a:r>
          </a:p>
        </p:txBody>
      </p:sp>
      <p:pic>
        <p:nvPicPr>
          <p:cNvPr id="3" name="SetVoltOutpu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189" y="33151"/>
            <a:ext cx="39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8" y="120974"/>
            <a:ext cx="1015166" cy="323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678" y="347905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40199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47750"/>
            <a:ext cx="2152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Deploying SetVoltOutput with drag-and-drop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Template Service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Deployment files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SetVoltOutput Depl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-8165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189" y="33151"/>
            <a:ext cx="39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8" y="120974"/>
            <a:ext cx="1015166" cy="32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78" y="347905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93709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47750"/>
            <a:ext cx="2152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Creating a device template</a:t>
            </a:r>
          </a:p>
        </p:txBody>
      </p:sp>
      <p:pic>
        <p:nvPicPr>
          <p:cNvPr id="4" name="MasterTemplateIO16 Cre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189" y="33151"/>
            <a:ext cx="39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8" y="120974"/>
            <a:ext cx="1015166" cy="32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78" y="347905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08378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47750"/>
            <a:ext cx="2152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Deploying Basic then adding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 Sub-templates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Updating deployment</a:t>
            </a:r>
          </a:p>
        </p:txBody>
      </p:sp>
      <p:pic>
        <p:nvPicPr>
          <p:cNvPr id="3" name="Deploy Basic and Upd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189" y="33151"/>
            <a:ext cx="39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8" y="120974"/>
            <a:ext cx="1015166" cy="32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78" y="347905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9409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47750"/>
            <a:ext cx="2152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Deploying a device template</a:t>
            </a:r>
          </a:p>
        </p:txBody>
      </p:sp>
      <p:pic>
        <p:nvPicPr>
          <p:cNvPr id="4" name="MasterTemplateIO16 Depl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5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there’s more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505" y="2326984"/>
            <a:ext cx="6362840" cy="906845"/>
          </a:xfrm>
        </p:spPr>
        <p:txBody>
          <a:bodyPr/>
          <a:lstStyle/>
          <a:p>
            <a:r>
              <a:rPr lang="en-US" dirty="0"/>
              <a:t>If you act now, we will include bulk for FREE</a:t>
            </a:r>
          </a:p>
        </p:txBody>
      </p:sp>
    </p:spTree>
    <p:extLst>
      <p:ext uri="{BB962C8B-B14F-4D97-AF65-F5344CB8AC3E}">
        <p14:creationId xmlns:p14="http://schemas.microsoft.com/office/powerpoint/2010/main" val="19065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505" y="1521617"/>
            <a:ext cx="7452732" cy="805367"/>
          </a:xfrm>
        </p:spPr>
        <p:txBody>
          <a:bodyPr/>
          <a:lstStyle/>
          <a:p>
            <a:r>
              <a:rPr lang="en-US" dirty="0"/>
              <a:t>Deep dive: Bulk Deploying Templates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505" y="2571170"/>
            <a:ext cx="4755511" cy="906845"/>
          </a:xfrm>
        </p:spPr>
        <p:txBody>
          <a:bodyPr/>
          <a:lstStyle/>
          <a:p>
            <a:r>
              <a:rPr lang="en-US" dirty="0"/>
              <a:t>Now the fun begins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439" y="304798"/>
            <a:ext cx="1698911" cy="16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for what the template will do and how it will do 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818" y="296566"/>
            <a:ext cx="1383350" cy="13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deploy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9" y="1214907"/>
            <a:ext cx="3152381" cy="6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31" y="359458"/>
            <a:ext cx="3898122" cy="398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09" y="1814907"/>
            <a:ext cx="3009524" cy="2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deploy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809" y="2066988"/>
            <a:ext cx="4152381" cy="1009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285" y="3450230"/>
            <a:ext cx="5571429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Configuration excel file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0409"/>
            <a:ext cx="9144000" cy="3262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13" y="2060870"/>
            <a:ext cx="6533333" cy="18380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75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Values of the Config Tab for each device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972"/>
            <a:ext cx="9144000" cy="32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Bulk Deploy from Excel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07" y="4025179"/>
            <a:ext cx="6085714" cy="28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5" y="1544203"/>
            <a:ext cx="8923809" cy="666667"/>
          </a:xfrm>
          <a:prstGeom prst="rect">
            <a:avLst/>
          </a:prstGeom>
        </p:spPr>
      </p:pic>
      <p:sp>
        <p:nvSpPr>
          <p:cNvPr id="2" name="Arrow: Right 1"/>
          <p:cNvSpPr/>
          <p:nvPr/>
        </p:nvSpPr>
        <p:spPr>
          <a:xfrm rot="2845934">
            <a:off x="5688874" y="3376748"/>
            <a:ext cx="698863" cy="3069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5229" y="2984392"/>
            <a:ext cx="28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TemplateService</a:t>
            </a:r>
          </a:p>
        </p:txBody>
      </p:sp>
    </p:spTree>
    <p:extLst>
      <p:ext uri="{BB962C8B-B14F-4D97-AF65-F5344CB8AC3E}">
        <p14:creationId xmlns:p14="http://schemas.microsoft.com/office/powerpoint/2010/main" val="28180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template Config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4" y="924845"/>
            <a:ext cx="4727488" cy="34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template Config file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76" y="1063229"/>
            <a:ext cx="2219048" cy="112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5647"/>
            <a:ext cx="9144000" cy="16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047750"/>
            <a:ext cx="2152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Export Config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Update Excel Sheet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Bulk deploy from Excel</a:t>
            </a:r>
          </a:p>
        </p:txBody>
      </p:sp>
      <p:pic>
        <p:nvPicPr>
          <p:cNvPr id="2" name="Bulk Deplo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189" y="33151"/>
            <a:ext cx="39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r>
              <a:rPr lang="en-US" sz="2000" dirty="0"/>
              <a:t>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8" y="120974"/>
            <a:ext cx="1015166" cy="32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678" y="347905"/>
            <a:ext cx="166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23795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Templates and provisioning</a:t>
            </a:r>
          </a:p>
          <a:p>
            <a:r>
              <a:rPr lang="en-US" dirty="0"/>
              <a:t>Determining if a template is being used as a sub-template</a:t>
            </a:r>
          </a:p>
          <a:p>
            <a:r>
              <a:rPr lang="en-US" dirty="0"/>
              <a:t>The </a:t>
            </a:r>
            <a:r>
              <a:rPr lang="en-US" dirty="0" smtClean="0"/>
              <a:t>value proposition: </a:t>
            </a:r>
            <a:r>
              <a:rPr lang="en-US" dirty="0"/>
              <a:t>templates / provisioning / system db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 result for NRIO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316128"/>
            <a:ext cx="2511244" cy="25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going </a:t>
            </a:r>
            <a:r>
              <a:rPr lang="en-US" dirty="0" smtClean="0"/>
              <a:t>to template</a:t>
            </a:r>
            <a:r>
              <a:rPr lang="en-US" dirty="0"/>
              <a:t>: NRIO 16</a:t>
            </a:r>
          </a:p>
        </p:txBody>
      </p:sp>
      <p:pic>
        <p:nvPicPr>
          <p:cNvPr id="1026" name="Picture 2" descr="Image result for NRIO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0" y="1316128"/>
            <a:ext cx="2511244" cy="25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NRIO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1"/>
          <a:stretch/>
        </p:blipFill>
        <p:spPr bwMode="auto">
          <a:xfrm>
            <a:off x="3948546" y="1316128"/>
            <a:ext cx="2028305" cy="25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NRIO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2"/>
          <a:stretch/>
        </p:blipFill>
        <p:spPr bwMode="auto">
          <a:xfrm>
            <a:off x="2410692" y="1316128"/>
            <a:ext cx="2019992" cy="25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90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62" y="272574"/>
            <a:ext cx="2495238" cy="393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073" y="1500576"/>
            <a:ext cx="28542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Workbench Help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Presentation*</a:t>
            </a:r>
          </a:p>
          <a:p>
            <a:endParaRPr lang="en-US" sz="1000" i="1" dirty="0"/>
          </a:p>
          <a:p>
            <a:r>
              <a:rPr lang="en-US" sz="1000" i="1" dirty="0"/>
              <a:t>*Niagara Summit presentations will be shared with attendees who </a:t>
            </a:r>
            <a:r>
              <a:rPr lang="en-US" sz="1000" b="1" i="1" u="sng" dirty="0"/>
              <a:t>complete</a:t>
            </a:r>
            <a:r>
              <a:rPr lang="en-US" sz="1000" i="1" dirty="0"/>
              <a:t> the post-event survey.</a:t>
            </a:r>
          </a:p>
        </p:txBody>
      </p:sp>
    </p:spTree>
    <p:extLst>
      <p:ext uri="{BB962C8B-B14F-4D97-AF65-F5344CB8AC3E}">
        <p14:creationId xmlns:p14="http://schemas.microsoft.com/office/powerpoint/2010/main" val="29002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Tags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138" y="127865"/>
            <a:ext cx="687204" cy="68720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73870"/>
              </p:ext>
            </p:extLst>
          </p:nvPr>
        </p:nvGraphicFramePr>
        <p:xfrm>
          <a:off x="192337" y="1363715"/>
          <a:ext cx="423374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874">
                  <a:extLst>
                    <a:ext uri="{9D8B030D-6E8A-4147-A177-3AD203B41FA5}">
                      <a16:colId xmlns:a16="http://schemas.microsoft.com/office/drawing/2014/main" xmlns="" val="1707809475"/>
                    </a:ext>
                  </a:extLst>
                </a:gridCol>
                <a:gridCol w="2116874">
                  <a:extLst>
                    <a:ext uri="{9D8B030D-6E8A-4147-A177-3AD203B41FA5}">
                      <a16:colId xmlns:a16="http://schemas.microsoft.com/office/drawing/2014/main" xmlns="" val="124245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Tag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320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IOR16</a:t>
                      </a:r>
                      <a:r>
                        <a:rPr lang="en-US" baseline="0" dirty="0"/>
                        <a:t> or IOR34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477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DigitalOUT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Ro1 – ro4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123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AnalogOUT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Ao1 – a05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826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UniversalIN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Ui1</a:t>
                      </a:r>
                      <a:r>
                        <a:rPr lang="en-US" baseline="0" dirty="0"/>
                        <a:t> – ui10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6827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Thermistor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thermistor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73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Resistive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Resistive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0798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VoltsDC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VoltsDC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122575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34045"/>
              </p:ext>
            </p:extLst>
          </p:nvPr>
        </p:nvGraphicFramePr>
        <p:xfrm>
          <a:off x="4751364" y="1342567"/>
          <a:ext cx="414944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722">
                  <a:extLst>
                    <a:ext uri="{9D8B030D-6E8A-4147-A177-3AD203B41FA5}">
                      <a16:colId xmlns:a16="http://schemas.microsoft.com/office/drawing/2014/main" xmlns="" val="1707809475"/>
                    </a:ext>
                  </a:extLst>
                </a:gridCol>
                <a:gridCol w="2074722">
                  <a:extLst>
                    <a:ext uri="{9D8B030D-6E8A-4147-A177-3AD203B41FA5}">
                      <a16:colId xmlns:a16="http://schemas.microsoft.com/office/drawing/2014/main" xmlns="" val="124245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Tag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320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milliAmps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</a:t>
                      </a:r>
                      <a:r>
                        <a:rPr lang="en-US" dirty="0" smtClean="0"/>
                        <a:t>milliAmps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477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Binary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1236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Ui is Boolean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826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Tag name</a:t>
                      </a:r>
                      <a:r>
                        <a:rPr lang="en-US" baseline="0" dirty="0"/>
                        <a:t> : String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70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PX 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6447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1611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Dashboard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PX 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223964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78213" y="833566"/>
            <a:ext cx="3242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Tag Dictionary = IOR, Namespace = 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58" y="94528"/>
            <a:ext cx="667284" cy="6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9" y="1938009"/>
            <a:ext cx="962209" cy="962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1" y="1855252"/>
            <a:ext cx="1383350" cy="138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132" y="2205858"/>
            <a:ext cx="694360" cy="694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96" y="2171556"/>
            <a:ext cx="800388" cy="800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054" y="2048428"/>
            <a:ext cx="923516" cy="9235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01299" y="3033508"/>
            <a:ext cx="96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8131" y="3033508"/>
            <a:ext cx="69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3422" y="3033508"/>
            <a:ext cx="130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4014" y="3033508"/>
            <a:ext cx="193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Logic / Screens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386" y="1948390"/>
            <a:ext cx="1123591" cy="1123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5743" y="205979"/>
            <a:ext cx="1113532" cy="1113532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>
            <a:off x="7333908" y="2419927"/>
            <a:ext cx="363457" cy="4802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47330"/>
            <a:ext cx="5113714" cy="3556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710" y="412932"/>
            <a:ext cx="1300593" cy="1300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2185" y="2004637"/>
            <a:ext cx="306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Points in a </a:t>
            </a:r>
            <a:r>
              <a:rPr lang="en-US" dirty="0" smtClean="0"/>
              <a:t>meaningful </a:t>
            </a:r>
            <a:r>
              <a:rPr lang="en-US" dirty="0"/>
              <a:t>manner</a:t>
            </a:r>
          </a:p>
          <a:p>
            <a:endParaRPr lang="en-US" dirty="0"/>
          </a:p>
          <a:p>
            <a:r>
              <a:rPr lang="en-US" dirty="0"/>
              <a:t>Use notes to remind you where the connections come from</a:t>
            </a:r>
          </a:p>
        </p:txBody>
      </p:sp>
    </p:spTree>
    <p:extLst>
      <p:ext uri="{BB962C8B-B14F-4D97-AF65-F5344CB8AC3E}">
        <p14:creationId xmlns:p14="http://schemas.microsoft.com/office/powerpoint/2010/main" val="27796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03E51"/>
      </a:dk2>
      <a:lt2>
        <a:srgbClr val="EEECE1"/>
      </a:lt2>
      <a:accent1>
        <a:srgbClr val="0088CE"/>
      </a:accent1>
      <a:accent2>
        <a:srgbClr val="59CBE8"/>
      </a:accent2>
      <a:accent3>
        <a:srgbClr val="003E51"/>
      </a:accent3>
      <a:accent4>
        <a:srgbClr val="5A5A5A"/>
      </a:accent4>
      <a:accent5>
        <a:srgbClr val="0047BB"/>
      </a:accent5>
      <a:accent6>
        <a:srgbClr val="008EAA"/>
      </a:accent6>
      <a:hlink>
        <a:srgbClr val="59CBE8"/>
      </a:hlink>
      <a:folHlink>
        <a:srgbClr val="0088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3732</TotalTime>
  <Words>940</Words>
  <Application>Microsoft Office PowerPoint</Application>
  <PresentationFormat>On-screen Show (16:9)</PresentationFormat>
  <Paragraphs>293</Paragraphs>
  <Slides>71</Slides>
  <Notes>0</Notes>
  <HiddenSlides>1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Calibri</vt:lpstr>
      <vt:lpstr>Office Theme</vt:lpstr>
      <vt:lpstr>PowerPoint Presentation</vt:lpstr>
      <vt:lpstr>Accelerated Engineering using templates and provisioning</vt:lpstr>
      <vt:lpstr>Objectives</vt:lpstr>
      <vt:lpstr>What is a template?</vt:lpstr>
      <vt:lpstr>The Setup</vt:lpstr>
      <vt:lpstr>Pre-work</vt:lpstr>
      <vt:lpstr>What are you going to template: NRIO 16</vt:lpstr>
      <vt:lpstr>The Process</vt:lpstr>
      <vt:lpstr>Point layout</vt:lpstr>
      <vt:lpstr>Tagging</vt:lpstr>
      <vt:lpstr>Consider Tagging alarms</vt:lpstr>
      <vt:lpstr>Tagging Views</vt:lpstr>
      <vt:lpstr>Setting Relations back to device</vt:lpstr>
      <vt:lpstr>Hierarchy</vt:lpstr>
      <vt:lpstr>Hierarchy</vt:lpstr>
      <vt:lpstr>Screen layout</vt:lpstr>
      <vt:lpstr>Screen layout</vt:lpstr>
      <vt:lpstr>Screen layout</vt:lpstr>
      <vt:lpstr>Dashboard layout</vt:lpstr>
      <vt:lpstr>Default Settings</vt:lpstr>
      <vt:lpstr>Logic layout</vt:lpstr>
      <vt:lpstr>Template tools</vt:lpstr>
      <vt:lpstr>Template Tools</vt:lpstr>
      <vt:lpstr>Template Tools</vt:lpstr>
      <vt:lpstr>Template types</vt:lpstr>
      <vt:lpstr>Station Template vs Templates</vt:lpstr>
      <vt:lpstr>Device vs Component Templates</vt:lpstr>
      <vt:lpstr>Applying station templates</vt:lpstr>
      <vt:lpstr>Device template mode</vt:lpstr>
      <vt:lpstr>Device template mode</vt:lpstr>
      <vt:lpstr>Station template service</vt:lpstr>
      <vt:lpstr>Creating templates</vt:lpstr>
      <vt:lpstr>SetVoltOutput Template</vt:lpstr>
      <vt:lpstr>SetVoltOutput Template</vt:lpstr>
      <vt:lpstr>SetVoltOutput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Template IO Tab (IO Tags)</vt:lpstr>
      <vt:lpstr>PowerPoint Presentation</vt:lpstr>
      <vt:lpstr>Saving Template (Draft / Ready)</vt:lpstr>
      <vt:lpstr>SetVoltOutput Template</vt:lpstr>
      <vt:lpstr>Deep dive: Template files</vt:lpstr>
      <vt:lpstr>Directory List</vt:lpstr>
      <vt:lpstr>SetVoltOutput Template file contents</vt:lpstr>
      <vt:lpstr>SetVoltOutput Template file contents</vt:lpstr>
      <vt:lpstr>SetVoltOutput Template file contents</vt:lpstr>
      <vt:lpstr>SetVoltOutput Template file contents</vt:lpstr>
      <vt:lpstr>SetVoltOutput Template file contents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wait, there’s more</vt:lpstr>
      <vt:lpstr>Deep dive: Bulk Deploying Templates</vt:lpstr>
      <vt:lpstr>Bulk deploy</vt:lpstr>
      <vt:lpstr>Bulk deploy</vt:lpstr>
      <vt:lpstr>Template Configuration excel file</vt:lpstr>
      <vt:lpstr>Values of the Config Tab for each device</vt:lpstr>
      <vt:lpstr>Bulk Deploy from Excel</vt:lpstr>
      <vt:lpstr>Select template Config file</vt:lpstr>
      <vt:lpstr>Select template Config file</vt:lpstr>
      <vt:lpstr>PowerPoint Presentation</vt:lpstr>
      <vt:lpstr>What’s Next</vt:lpstr>
      <vt:lpstr>What’s next</vt:lpstr>
      <vt:lpstr>Resources</vt:lpstr>
      <vt:lpstr>My Tags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Johnson, James (Vykon)</cp:lastModifiedBy>
  <cp:revision>179</cp:revision>
  <dcterms:created xsi:type="dcterms:W3CDTF">2010-04-12T23:12:02Z</dcterms:created>
  <dcterms:modified xsi:type="dcterms:W3CDTF">2018-04-23T15:31:08Z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